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78" r:id="rId3"/>
    <p:sldId id="275" r:id="rId4"/>
    <p:sldId id="276" r:id="rId5"/>
    <p:sldId id="263" r:id="rId6"/>
    <p:sldId id="256" r:id="rId7"/>
    <p:sldId id="257" r:id="rId8"/>
    <p:sldId id="259" r:id="rId9"/>
    <p:sldId id="264" r:id="rId10"/>
    <p:sldId id="273" r:id="rId11"/>
    <p:sldId id="270" r:id="rId12"/>
    <p:sldId id="271" r:id="rId13"/>
    <p:sldId id="272" r:id="rId14"/>
    <p:sldId id="274" r:id="rId15"/>
    <p:sldId id="26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Учитель" initials="У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8" autoAdjust="0"/>
    <p:restoredTop sz="94660"/>
  </p:normalViewPr>
  <p:slideViewPr>
    <p:cSldViewPr>
      <p:cViewPr>
        <p:scale>
          <a:sx n="80" d="100"/>
          <a:sy n="80" d="100"/>
        </p:scale>
        <p:origin x="-106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872EC7-BCAC-460D-9311-56FCC236AB7C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795FBE-E969-419F-95C7-07CB22360449}">
      <dgm:prSet custT="1"/>
      <dgm:spPr/>
      <dgm:t>
        <a:bodyPr/>
        <a:lstStyle/>
        <a:p>
          <a:pPr rtl="0"/>
          <a:r>
            <a:rPr lang="ru-RU" sz="3600" b="1" i="0" dirty="0" smtClean="0">
              <a:solidFill>
                <a:srgbClr val="FF0000"/>
              </a:solidFill>
            </a:rPr>
            <a:t>I – этап. Создание творческой группы.</a:t>
          </a:r>
          <a:br>
            <a:rPr lang="ru-RU" sz="3600" b="1" i="0" dirty="0" smtClean="0">
              <a:solidFill>
                <a:srgbClr val="FF0000"/>
              </a:solidFill>
            </a:rPr>
          </a:br>
          <a:r>
            <a:rPr lang="ru-RU" sz="2000" b="1" i="0" dirty="0" smtClean="0">
              <a:solidFill>
                <a:srgbClr val="0070C0"/>
              </a:solidFill>
            </a:rPr>
            <a:t>(координация)</a:t>
          </a:r>
          <a:endParaRPr lang="ru-RU" sz="2000" dirty="0">
            <a:solidFill>
              <a:srgbClr val="0070C0"/>
            </a:solidFill>
          </a:endParaRPr>
        </a:p>
      </dgm:t>
    </dgm:pt>
    <dgm:pt modelId="{52124362-80F2-49F1-82A7-23EDB9F633AC}" type="parTrans" cxnId="{C2648DD8-176D-4C14-ACBC-3089D3E4DF3E}">
      <dgm:prSet/>
      <dgm:spPr/>
      <dgm:t>
        <a:bodyPr/>
        <a:lstStyle/>
        <a:p>
          <a:endParaRPr lang="ru-RU"/>
        </a:p>
      </dgm:t>
    </dgm:pt>
    <dgm:pt modelId="{500F1049-3051-481F-A233-9CBF1E08A2C3}" type="sibTrans" cxnId="{C2648DD8-176D-4C14-ACBC-3089D3E4DF3E}">
      <dgm:prSet/>
      <dgm:spPr/>
      <dgm:t>
        <a:bodyPr/>
        <a:lstStyle/>
        <a:p>
          <a:endParaRPr lang="ru-RU"/>
        </a:p>
      </dgm:t>
    </dgm:pt>
    <dgm:pt modelId="{4CC75671-BE96-4D8F-8C23-C48D8A740B53}" type="pres">
      <dgm:prSet presAssocID="{1F872EC7-BCAC-460D-9311-56FCC236AB7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B5C031-870F-48D0-AAA6-E32E5314B1AD}" type="pres">
      <dgm:prSet presAssocID="{AB795FBE-E969-419F-95C7-07CB22360449}" presName="circle1" presStyleLbl="node1" presStyleIdx="0" presStyleCnt="1"/>
      <dgm:spPr/>
    </dgm:pt>
    <dgm:pt modelId="{9EC50511-566E-4CB8-AEF1-78C751024C3E}" type="pres">
      <dgm:prSet presAssocID="{AB795FBE-E969-419F-95C7-07CB22360449}" presName="space" presStyleCnt="0"/>
      <dgm:spPr/>
    </dgm:pt>
    <dgm:pt modelId="{A225ABC9-BC90-41ED-862B-4CAA65CB4248}" type="pres">
      <dgm:prSet presAssocID="{AB795FBE-E969-419F-95C7-07CB22360449}" presName="rect1" presStyleLbl="alignAcc1" presStyleIdx="0" presStyleCnt="1" custLinFactNeighborX="-42133" custLinFactNeighborY="6749"/>
      <dgm:spPr/>
      <dgm:t>
        <a:bodyPr/>
        <a:lstStyle/>
        <a:p>
          <a:endParaRPr lang="ru-RU"/>
        </a:p>
      </dgm:t>
    </dgm:pt>
    <dgm:pt modelId="{F9268E9A-6FC9-4A1C-BCDB-E665479BC362}" type="pres">
      <dgm:prSet presAssocID="{AB795FBE-E969-419F-95C7-07CB22360449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39D136-3C9B-4FD9-8103-35A43EF6EA82}" type="presOf" srcId="{AB795FBE-E969-419F-95C7-07CB22360449}" destId="{F9268E9A-6FC9-4A1C-BCDB-E665479BC362}" srcOrd="1" destOrd="0" presId="urn:microsoft.com/office/officeart/2005/8/layout/target3"/>
    <dgm:cxn modelId="{AB8A9E01-FAD3-48DA-AC3A-E0A9609C7194}" type="presOf" srcId="{AB795FBE-E969-419F-95C7-07CB22360449}" destId="{A225ABC9-BC90-41ED-862B-4CAA65CB4248}" srcOrd="0" destOrd="0" presId="urn:microsoft.com/office/officeart/2005/8/layout/target3"/>
    <dgm:cxn modelId="{0831855F-BEDD-4503-BBCE-1DAB8F4C55C7}" type="presOf" srcId="{1F872EC7-BCAC-460D-9311-56FCC236AB7C}" destId="{4CC75671-BE96-4D8F-8C23-C48D8A740B53}" srcOrd="0" destOrd="0" presId="urn:microsoft.com/office/officeart/2005/8/layout/target3"/>
    <dgm:cxn modelId="{C2648DD8-176D-4C14-ACBC-3089D3E4DF3E}" srcId="{1F872EC7-BCAC-460D-9311-56FCC236AB7C}" destId="{AB795FBE-E969-419F-95C7-07CB22360449}" srcOrd="0" destOrd="0" parTransId="{52124362-80F2-49F1-82A7-23EDB9F633AC}" sibTransId="{500F1049-3051-481F-A233-9CBF1E08A2C3}"/>
    <dgm:cxn modelId="{F2C39AFA-662E-423A-B588-50E699B884B9}" type="presParOf" srcId="{4CC75671-BE96-4D8F-8C23-C48D8A740B53}" destId="{51B5C031-870F-48D0-AAA6-E32E5314B1AD}" srcOrd="0" destOrd="0" presId="urn:microsoft.com/office/officeart/2005/8/layout/target3"/>
    <dgm:cxn modelId="{120096D9-4478-491A-941D-7C3521B69A3D}" type="presParOf" srcId="{4CC75671-BE96-4D8F-8C23-C48D8A740B53}" destId="{9EC50511-566E-4CB8-AEF1-78C751024C3E}" srcOrd="1" destOrd="0" presId="urn:microsoft.com/office/officeart/2005/8/layout/target3"/>
    <dgm:cxn modelId="{08F62233-EC3F-4C35-AD6F-0CB030CEF162}" type="presParOf" srcId="{4CC75671-BE96-4D8F-8C23-C48D8A740B53}" destId="{A225ABC9-BC90-41ED-862B-4CAA65CB4248}" srcOrd="2" destOrd="0" presId="urn:microsoft.com/office/officeart/2005/8/layout/target3"/>
    <dgm:cxn modelId="{19442729-691D-433D-AF18-1A48496AB72F}" type="presParOf" srcId="{4CC75671-BE96-4D8F-8C23-C48D8A740B53}" destId="{F9268E9A-6FC9-4A1C-BCDB-E665479BC362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27D862-7949-4096-9FFA-30CDF5E8942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984FBA-45DD-4C6C-8531-27716EE232A2}">
      <dgm:prSet custT="1"/>
      <dgm:spPr/>
      <dgm:t>
        <a:bodyPr/>
        <a:lstStyle/>
        <a:p>
          <a:pPr rtl="0"/>
          <a:r>
            <a:rPr lang="en-US" sz="2400" dirty="0" smtClean="0">
              <a:solidFill>
                <a:srgbClr val="FF0000"/>
              </a:solidFill>
            </a:rPr>
            <a:t>II</a:t>
          </a:r>
          <a:r>
            <a:rPr lang="ru-RU" sz="2400" dirty="0" smtClean="0">
              <a:solidFill>
                <a:srgbClr val="FF0000"/>
              </a:solidFill>
            </a:rPr>
            <a:t> – </a:t>
          </a:r>
          <a:r>
            <a:rPr lang="ru-RU" sz="2400" b="1" dirty="0" smtClean="0">
              <a:solidFill>
                <a:srgbClr val="FF0000"/>
              </a:solidFill>
            </a:rPr>
            <a:t>этап. Выбор эффективных форм, приемов и  методов работы.</a:t>
          </a:r>
          <a:endParaRPr lang="ru-RU" sz="2400" dirty="0">
            <a:solidFill>
              <a:srgbClr val="FF0000"/>
            </a:solidFill>
          </a:endParaRPr>
        </a:p>
      </dgm:t>
    </dgm:pt>
    <dgm:pt modelId="{04D31279-2183-4B23-BCE9-1087DDA97DF3}" type="parTrans" cxnId="{6C926E54-FDEC-4187-8CBD-43C27569CCB8}">
      <dgm:prSet/>
      <dgm:spPr/>
      <dgm:t>
        <a:bodyPr/>
        <a:lstStyle/>
        <a:p>
          <a:endParaRPr lang="ru-RU"/>
        </a:p>
      </dgm:t>
    </dgm:pt>
    <dgm:pt modelId="{F20DDDED-2C20-4EF6-BCA8-06A5C477537D}" type="sibTrans" cxnId="{6C926E54-FDEC-4187-8CBD-43C27569CCB8}">
      <dgm:prSet/>
      <dgm:spPr/>
      <dgm:t>
        <a:bodyPr/>
        <a:lstStyle/>
        <a:p>
          <a:endParaRPr lang="ru-RU"/>
        </a:p>
      </dgm:t>
    </dgm:pt>
    <dgm:pt modelId="{87595E3A-23DD-4238-AC0C-9439EBED0EA6}">
      <dgm:prSet custT="1"/>
      <dgm:spPr/>
      <dgm:t>
        <a:bodyPr/>
        <a:lstStyle/>
        <a:p>
          <a:pPr rtl="0"/>
          <a:r>
            <a:rPr lang="ru-RU" sz="2000" dirty="0" smtClean="0">
              <a:solidFill>
                <a:schemeClr val="accent6">
                  <a:lumMod val="75000"/>
                </a:schemeClr>
              </a:solidFill>
            </a:rPr>
            <a:t>На этом этапе дети совместно с родителями и другими родственниками  обдумывают план действий эффективных форм, приемов и методов работы по сбору информации о истории  своих семей в годы Великой Отечественной Войны.  </a:t>
          </a:r>
          <a:r>
            <a:rPr lang="ru-RU" sz="2000" dirty="0" smtClean="0">
              <a:solidFill>
                <a:srgbClr val="0070C0"/>
              </a:solidFill>
            </a:rPr>
            <a:t>(критическое мышление)</a:t>
          </a:r>
        </a:p>
        <a:p>
          <a:pPr rtl="0"/>
          <a:endParaRPr lang="ru-RU" sz="2300" dirty="0">
            <a:solidFill>
              <a:schemeClr val="accent6">
                <a:lumMod val="75000"/>
              </a:schemeClr>
            </a:solidFill>
          </a:endParaRPr>
        </a:p>
      </dgm:t>
    </dgm:pt>
    <dgm:pt modelId="{D326DBBF-5301-4B86-A600-E6EB34BF98E9}" type="parTrans" cxnId="{38AFBE8A-E32B-4868-A0B1-3E30E6C19786}">
      <dgm:prSet/>
      <dgm:spPr/>
      <dgm:t>
        <a:bodyPr/>
        <a:lstStyle/>
        <a:p>
          <a:endParaRPr lang="ru-RU"/>
        </a:p>
      </dgm:t>
    </dgm:pt>
    <dgm:pt modelId="{2FFEE8D2-B65C-4630-AD31-49A82A21E776}" type="sibTrans" cxnId="{38AFBE8A-E32B-4868-A0B1-3E30E6C19786}">
      <dgm:prSet/>
      <dgm:spPr/>
      <dgm:t>
        <a:bodyPr/>
        <a:lstStyle/>
        <a:p>
          <a:endParaRPr lang="ru-RU"/>
        </a:p>
      </dgm:t>
    </dgm:pt>
    <dgm:pt modelId="{309F7156-14C9-4BEF-8E24-03878E970454}" type="pres">
      <dgm:prSet presAssocID="{9127D862-7949-4096-9FFA-30CDF5E8942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257813-2A3C-4DCD-8426-AFC2DC55D178}" type="pres">
      <dgm:prSet presAssocID="{96984FBA-45DD-4C6C-8531-27716EE232A2}" presName="circle1" presStyleLbl="node1" presStyleIdx="0" presStyleCnt="2" custScaleX="118871"/>
      <dgm:spPr/>
      <dgm:t>
        <a:bodyPr/>
        <a:lstStyle/>
        <a:p>
          <a:endParaRPr lang="ru-RU"/>
        </a:p>
      </dgm:t>
    </dgm:pt>
    <dgm:pt modelId="{F4AA78CB-3396-4355-8D10-72941E14E27F}" type="pres">
      <dgm:prSet presAssocID="{96984FBA-45DD-4C6C-8531-27716EE232A2}" presName="space" presStyleCnt="0"/>
      <dgm:spPr/>
    </dgm:pt>
    <dgm:pt modelId="{28A35213-1D9B-4EA2-B94F-1B032AEAEF0B}" type="pres">
      <dgm:prSet presAssocID="{96984FBA-45DD-4C6C-8531-27716EE232A2}" presName="rect1" presStyleLbl="alignAcc1" presStyleIdx="0" presStyleCnt="2" custScaleY="100000"/>
      <dgm:spPr/>
      <dgm:t>
        <a:bodyPr/>
        <a:lstStyle/>
        <a:p>
          <a:endParaRPr lang="ru-RU"/>
        </a:p>
      </dgm:t>
    </dgm:pt>
    <dgm:pt modelId="{5869B28C-41DA-40F3-94B6-C660AFDA15CE}" type="pres">
      <dgm:prSet presAssocID="{87595E3A-23DD-4238-AC0C-9439EBED0EA6}" presName="vertSpace2" presStyleLbl="node1" presStyleIdx="0" presStyleCnt="2"/>
      <dgm:spPr/>
    </dgm:pt>
    <dgm:pt modelId="{E08AC7E0-B2F5-4620-A456-7E5BA4B30DE1}" type="pres">
      <dgm:prSet presAssocID="{87595E3A-23DD-4238-AC0C-9439EBED0EA6}" presName="circle2" presStyleLbl="node1" presStyleIdx="1" presStyleCnt="2"/>
      <dgm:spPr/>
    </dgm:pt>
    <dgm:pt modelId="{ED9B2F06-337C-4107-AB5E-4165767D42E1}" type="pres">
      <dgm:prSet presAssocID="{87595E3A-23DD-4238-AC0C-9439EBED0EA6}" presName="rect2" presStyleLbl="alignAcc1" presStyleIdx="1" presStyleCnt="2" custScaleX="119260" custScaleY="142201"/>
      <dgm:spPr/>
      <dgm:t>
        <a:bodyPr/>
        <a:lstStyle/>
        <a:p>
          <a:endParaRPr lang="ru-RU"/>
        </a:p>
      </dgm:t>
    </dgm:pt>
    <dgm:pt modelId="{6A1DA5F4-51DC-4F06-AD6B-81A5740B3890}" type="pres">
      <dgm:prSet presAssocID="{96984FBA-45DD-4C6C-8531-27716EE232A2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F14BD-48C1-40DF-BED3-180892AC7E56}" type="pres">
      <dgm:prSet presAssocID="{87595E3A-23DD-4238-AC0C-9439EBED0EA6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23F8A5C-CCA0-498A-9203-83C34F75A9B2}" type="presOf" srcId="{96984FBA-45DD-4C6C-8531-27716EE232A2}" destId="{28A35213-1D9B-4EA2-B94F-1B032AEAEF0B}" srcOrd="0" destOrd="0" presId="urn:microsoft.com/office/officeart/2005/8/layout/target3"/>
    <dgm:cxn modelId="{8B70CB33-2A09-47C5-B2E4-BB35FB85973E}" type="presOf" srcId="{87595E3A-23DD-4238-AC0C-9439EBED0EA6}" destId="{112F14BD-48C1-40DF-BED3-180892AC7E56}" srcOrd="1" destOrd="0" presId="urn:microsoft.com/office/officeart/2005/8/layout/target3"/>
    <dgm:cxn modelId="{9F4D28B0-DCCE-4133-A700-F70770CEFA32}" type="presOf" srcId="{9127D862-7949-4096-9FFA-30CDF5E8942A}" destId="{309F7156-14C9-4BEF-8E24-03878E970454}" srcOrd="0" destOrd="0" presId="urn:microsoft.com/office/officeart/2005/8/layout/target3"/>
    <dgm:cxn modelId="{6C926E54-FDEC-4187-8CBD-43C27569CCB8}" srcId="{9127D862-7949-4096-9FFA-30CDF5E8942A}" destId="{96984FBA-45DD-4C6C-8531-27716EE232A2}" srcOrd="0" destOrd="0" parTransId="{04D31279-2183-4B23-BCE9-1087DDA97DF3}" sibTransId="{F20DDDED-2C20-4EF6-BCA8-06A5C477537D}"/>
    <dgm:cxn modelId="{90C37A38-5E80-403B-B74A-E30BFA0C2CC5}" type="presOf" srcId="{96984FBA-45DD-4C6C-8531-27716EE232A2}" destId="{6A1DA5F4-51DC-4F06-AD6B-81A5740B3890}" srcOrd="1" destOrd="0" presId="urn:microsoft.com/office/officeart/2005/8/layout/target3"/>
    <dgm:cxn modelId="{38AFBE8A-E32B-4868-A0B1-3E30E6C19786}" srcId="{9127D862-7949-4096-9FFA-30CDF5E8942A}" destId="{87595E3A-23DD-4238-AC0C-9439EBED0EA6}" srcOrd="1" destOrd="0" parTransId="{D326DBBF-5301-4B86-A600-E6EB34BF98E9}" sibTransId="{2FFEE8D2-B65C-4630-AD31-49A82A21E776}"/>
    <dgm:cxn modelId="{EBD7E5E8-732B-4EA4-B38B-11D18F36D50A}" type="presOf" srcId="{87595E3A-23DD-4238-AC0C-9439EBED0EA6}" destId="{ED9B2F06-337C-4107-AB5E-4165767D42E1}" srcOrd="0" destOrd="0" presId="urn:microsoft.com/office/officeart/2005/8/layout/target3"/>
    <dgm:cxn modelId="{BD9099A2-F7EC-418B-900B-A8E1E9A37C90}" type="presParOf" srcId="{309F7156-14C9-4BEF-8E24-03878E970454}" destId="{08257813-2A3C-4DCD-8426-AFC2DC55D178}" srcOrd="0" destOrd="0" presId="urn:microsoft.com/office/officeart/2005/8/layout/target3"/>
    <dgm:cxn modelId="{1E5FC970-FCC5-4B8E-B7E1-CA12CC00DA4A}" type="presParOf" srcId="{309F7156-14C9-4BEF-8E24-03878E970454}" destId="{F4AA78CB-3396-4355-8D10-72941E14E27F}" srcOrd="1" destOrd="0" presId="urn:microsoft.com/office/officeart/2005/8/layout/target3"/>
    <dgm:cxn modelId="{8E316C35-F783-43E2-82F2-7938308B6DEB}" type="presParOf" srcId="{309F7156-14C9-4BEF-8E24-03878E970454}" destId="{28A35213-1D9B-4EA2-B94F-1B032AEAEF0B}" srcOrd="2" destOrd="0" presId="urn:microsoft.com/office/officeart/2005/8/layout/target3"/>
    <dgm:cxn modelId="{608858DC-0BCB-4EA8-82CA-C0726A00DC1A}" type="presParOf" srcId="{309F7156-14C9-4BEF-8E24-03878E970454}" destId="{5869B28C-41DA-40F3-94B6-C660AFDA15CE}" srcOrd="3" destOrd="0" presId="urn:microsoft.com/office/officeart/2005/8/layout/target3"/>
    <dgm:cxn modelId="{8CD32FF5-6ECA-4713-9D45-102D41D012F6}" type="presParOf" srcId="{309F7156-14C9-4BEF-8E24-03878E970454}" destId="{E08AC7E0-B2F5-4620-A456-7E5BA4B30DE1}" srcOrd="4" destOrd="0" presId="urn:microsoft.com/office/officeart/2005/8/layout/target3"/>
    <dgm:cxn modelId="{C735BE5D-1360-4BC0-8F6A-77BCC5B78E05}" type="presParOf" srcId="{309F7156-14C9-4BEF-8E24-03878E970454}" destId="{ED9B2F06-337C-4107-AB5E-4165767D42E1}" srcOrd="5" destOrd="0" presId="urn:microsoft.com/office/officeart/2005/8/layout/target3"/>
    <dgm:cxn modelId="{2B5C0D3C-3E7F-4F95-8299-5E02F99074F6}" type="presParOf" srcId="{309F7156-14C9-4BEF-8E24-03878E970454}" destId="{6A1DA5F4-51DC-4F06-AD6B-81A5740B3890}" srcOrd="6" destOrd="0" presId="urn:microsoft.com/office/officeart/2005/8/layout/target3"/>
    <dgm:cxn modelId="{56F3D568-D6A4-4092-9A4D-81B08FB0DE5B}" type="presParOf" srcId="{309F7156-14C9-4BEF-8E24-03878E970454}" destId="{112F14BD-48C1-40DF-BED3-180892AC7E56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B5C031-870F-48D0-AAA6-E32E5314B1AD}">
      <dsp:nvSpPr>
        <dsp:cNvPr id="0" name=""/>
        <dsp:cNvSpPr/>
      </dsp:nvSpPr>
      <dsp:spPr>
        <a:xfrm>
          <a:off x="0" y="0"/>
          <a:ext cx="1728192" cy="172819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25ABC9-BC90-41ED-862B-4CAA65CB4248}">
      <dsp:nvSpPr>
        <dsp:cNvPr id="0" name=""/>
        <dsp:cNvSpPr/>
      </dsp:nvSpPr>
      <dsp:spPr>
        <a:xfrm>
          <a:off x="0" y="0"/>
          <a:ext cx="5481547" cy="172819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solidFill>
                <a:srgbClr val="FF0000"/>
              </a:solidFill>
            </a:rPr>
            <a:t>I – этап. Создание творческой группы.</a:t>
          </a:r>
          <a:br>
            <a:rPr lang="ru-RU" sz="3600" b="1" i="0" kern="1200" dirty="0" smtClean="0">
              <a:solidFill>
                <a:srgbClr val="FF0000"/>
              </a:solidFill>
            </a:rPr>
          </a:br>
          <a:r>
            <a:rPr lang="ru-RU" sz="2000" b="1" i="0" kern="1200" dirty="0" smtClean="0">
              <a:solidFill>
                <a:srgbClr val="0070C0"/>
              </a:solidFill>
            </a:rPr>
            <a:t>(координация)</a:t>
          </a:r>
          <a:endParaRPr lang="ru-RU" sz="2000" kern="1200" dirty="0">
            <a:solidFill>
              <a:srgbClr val="0070C0"/>
            </a:solidFill>
          </a:endParaRPr>
        </a:p>
      </dsp:txBody>
      <dsp:txXfrm>
        <a:off x="0" y="0"/>
        <a:ext cx="5481547" cy="17281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257813-2A3C-4DCD-8426-AFC2DC55D178}">
      <dsp:nvSpPr>
        <dsp:cNvPr id="0" name=""/>
        <dsp:cNvSpPr/>
      </dsp:nvSpPr>
      <dsp:spPr>
        <a:xfrm>
          <a:off x="-435932" y="-79569"/>
          <a:ext cx="3766251" cy="316835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35213-1D9B-4EA2-B94F-1B032AEAEF0B}">
      <dsp:nvSpPr>
        <dsp:cNvPr id="0" name=""/>
        <dsp:cNvSpPr/>
      </dsp:nvSpPr>
      <dsp:spPr>
        <a:xfrm>
          <a:off x="1447193" y="-79569"/>
          <a:ext cx="5949280" cy="316835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FF0000"/>
              </a:solidFill>
            </a:rPr>
            <a:t>II</a:t>
          </a:r>
          <a:r>
            <a:rPr lang="ru-RU" sz="2400" kern="1200" dirty="0" smtClean="0">
              <a:solidFill>
                <a:srgbClr val="FF0000"/>
              </a:solidFill>
            </a:rPr>
            <a:t> – </a:t>
          </a:r>
          <a:r>
            <a:rPr lang="ru-RU" sz="2400" b="1" kern="1200" dirty="0" smtClean="0">
              <a:solidFill>
                <a:srgbClr val="FF0000"/>
              </a:solidFill>
            </a:rPr>
            <a:t>этап. Выбор эффективных форм, приемов и  методов работы.</a:t>
          </a:r>
          <a:endParaRPr lang="ru-RU" sz="2400" kern="1200" dirty="0">
            <a:solidFill>
              <a:srgbClr val="FF0000"/>
            </a:solidFill>
          </a:endParaRPr>
        </a:p>
      </dsp:txBody>
      <dsp:txXfrm>
        <a:off x="1447193" y="-79569"/>
        <a:ext cx="5949280" cy="1504967"/>
      </dsp:txXfrm>
    </dsp:sp>
    <dsp:sp modelId="{E08AC7E0-B2F5-4620-A456-7E5BA4B30DE1}">
      <dsp:nvSpPr>
        <dsp:cNvPr id="0" name=""/>
        <dsp:cNvSpPr/>
      </dsp:nvSpPr>
      <dsp:spPr>
        <a:xfrm>
          <a:off x="694709" y="1425398"/>
          <a:ext cx="1504967" cy="150496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9B2F06-337C-4107-AB5E-4165767D42E1}">
      <dsp:nvSpPr>
        <dsp:cNvPr id="0" name=""/>
        <dsp:cNvSpPr/>
      </dsp:nvSpPr>
      <dsp:spPr>
        <a:xfrm>
          <a:off x="874277" y="1107842"/>
          <a:ext cx="7095111" cy="21400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6">
                  <a:lumMod val="75000"/>
                </a:schemeClr>
              </a:solidFill>
            </a:rPr>
            <a:t>На этом этапе дети совместно с родителями и другими родственниками  обдумывают план действий эффективных форм, приемов и методов работы по сбору информации о истории  своих семей в годы Великой Отечественной Войны.  </a:t>
          </a:r>
          <a:r>
            <a:rPr lang="ru-RU" sz="2000" kern="1200" dirty="0" smtClean="0">
              <a:solidFill>
                <a:srgbClr val="0070C0"/>
              </a:solidFill>
            </a:rPr>
            <a:t>(критическое мышление)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874277" y="1107842"/>
        <a:ext cx="7095111" cy="2140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0177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471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0993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826684"/>
            <a:ext cx="81915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dirty="0" err="1" smtClean="0"/>
              <a:t>Название</a:t>
            </a:r>
            <a:r>
              <a:rPr lang="en-US" altLang="ru-RU" dirty="0" smtClean="0"/>
              <a:t> </a:t>
            </a:r>
            <a:r>
              <a:rPr lang="en-US" altLang="ru-RU" dirty="0" err="1" smtClean="0"/>
              <a:t>слайда</a:t>
            </a:r>
            <a:endParaRPr lang="en-US" altLang="ru-RU" dirty="0" smtClean="0"/>
          </a:p>
          <a:p>
            <a:pPr lvl="0"/>
            <a:r>
              <a:rPr lang="ru-RU" altLang="ru-RU" dirty="0" smtClean="0"/>
              <a:t>Образец текста</a:t>
            </a:r>
          </a:p>
          <a:p>
            <a:pPr lvl="1"/>
            <a:r>
              <a:rPr lang="ru-RU" altLang="ru-RU" dirty="0" smtClean="0"/>
              <a:t>Второй уровень</a:t>
            </a:r>
          </a:p>
          <a:p>
            <a:pPr lvl="2"/>
            <a:r>
              <a:rPr lang="ru-RU" altLang="ru-RU" dirty="0" smtClean="0"/>
              <a:t>Третий уровень</a:t>
            </a:r>
          </a:p>
          <a:p>
            <a:pPr lvl="3"/>
            <a:r>
              <a:rPr lang="ru-RU" altLang="ru-RU" dirty="0" smtClean="0"/>
              <a:t>Четвертый уровень</a:t>
            </a:r>
          </a:p>
          <a:p>
            <a:pPr lvl="3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2398495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 cap="all">
          <a:solidFill>
            <a:srgbClr val="F69200"/>
          </a:solidFill>
          <a:latin typeface="Fedra Sans Pro Light" charset="0"/>
          <a:ea typeface="Fedra Sans Pro Light" charset="0"/>
          <a:cs typeface="Fedra Sans Pro Light" charset="0"/>
          <a:sym typeface="Fedra Sans Pro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rgbClr val="F69200"/>
        </a:buClr>
        <a:buSzPct val="100000"/>
        <a:buFont typeface="STIXGeneral-Regular"/>
        <a:buChar char="•"/>
        <a:defRPr sz="2800" kern="1200">
          <a:solidFill>
            <a:srgbClr val="424242"/>
          </a:solidFill>
          <a:latin typeface="Fedra Sans Pro Light" charset="0"/>
          <a:ea typeface="Fedra Sans Pro Light" charset="0"/>
          <a:cs typeface="Fedra Sans Pro Light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69200"/>
        </a:buClr>
        <a:buSzPct val="100000"/>
        <a:buFont typeface="STIXGeneral-Regular"/>
        <a:buChar char="⏤"/>
        <a:defRPr sz="2400" kern="1200">
          <a:solidFill>
            <a:srgbClr val="424242"/>
          </a:solidFill>
          <a:latin typeface="FedraSansPro-Light" panose="020B0403040000020004" pitchFamily="34" charset="0"/>
          <a:ea typeface="FedraSansPro-Light" panose="020B0403040000020004" pitchFamily="34" charset="0"/>
          <a:cs typeface="FedraSansPro-Light" panose="020B04030400000200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69200"/>
        </a:buClr>
        <a:buSzPct val="100000"/>
        <a:buFont typeface="STIXGeneral-Regular"/>
        <a:buChar char="⏤"/>
        <a:defRPr sz="2000" kern="1200">
          <a:solidFill>
            <a:srgbClr val="424242"/>
          </a:solidFill>
          <a:latin typeface="FedraSansPro-Light" panose="020B0403040000020004" pitchFamily="34" charset="0"/>
          <a:ea typeface="FedraSansPro-Light" panose="020B0403040000020004" pitchFamily="34" charset="0"/>
          <a:cs typeface="FedraSansPro-Light" panose="020B04030400000200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69200"/>
        </a:buClr>
        <a:buSzPct val="100000"/>
        <a:buFont typeface="STIXGeneral-Regular"/>
        <a:buChar char="⏤"/>
        <a:defRPr sz="2000" kern="1200">
          <a:solidFill>
            <a:srgbClr val="424242"/>
          </a:solidFill>
          <a:latin typeface="FedraSansPro-Light" panose="020B0403040000020004" pitchFamily="34" charset="0"/>
          <a:ea typeface="FedraSansPro-Light" panose="020B0403040000020004" pitchFamily="34" charset="0"/>
          <a:cs typeface="FedraSansPro-Light" panose="020B04030400000200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424242"/>
          </a:solidFill>
          <a:latin typeface="Fedra Sans Pro Light" charset="0"/>
          <a:ea typeface="FedraSansPro-Light"/>
          <a:cs typeface="FedraSansPro-Ligh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31.jpeg"/><Relationship Id="rId12" Type="http://schemas.openxmlformats.org/officeDocument/2006/relationships/image" Target="../media/image3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35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34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jpeg"/><Relationship Id="rId4" Type="http://schemas.openxmlformats.org/officeDocument/2006/relationships/image" Target="../media/image39.png"/><Relationship Id="rId9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3"/>
          <p:cNvSpPr>
            <a:spLocks noChangeArrowheads="1"/>
          </p:cNvSpPr>
          <p:nvPr/>
        </p:nvSpPr>
        <p:spPr bwMode="auto">
          <a:xfrm>
            <a:off x="646176" y="1484784"/>
            <a:ext cx="8246304" cy="276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9pPr>
          </a:lstStyle>
          <a:p>
            <a:pPr lvl="0" algn="ctr"/>
            <a:r>
              <a:rPr lang="ru-RU" sz="3600" b="1" dirty="0">
                <a:solidFill>
                  <a:srgbClr val="FFFF00"/>
                </a:solidFill>
                <a:latin typeface="Trebuchet MS"/>
              </a:rPr>
              <a:t>«Проектная </a:t>
            </a:r>
            <a:r>
              <a:rPr lang="ru-RU" sz="3600" b="1" dirty="0" smtClean="0">
                <a:solidFill>
                  <a:srgbClr val="FFFF00"/>
                </a:solidFill>
                <a:latin typeface="Trebuchet MS"/>
              </a:rPr>
              <a:t>деятельность</a:t>
            </a:r>
          </a:p>
          <a:p>
            <a:pPr lvl="0" algn="ctr"/>
            <a:r>
              <a:rPr lang="ru-RU" sz="3600" b="1" dirty="0" smtClean="0">
                <a:solidFill>
                  <a:srgbClr val="FFFF00"/>
                </a:solidFill>
                <a:latin typeface="Trebuchet MS"/>
              </a:rPr>
              <a:t> </a:t>
            </a:r>
            <a:r>
              <a:rPr lang="ru-RU" sz="3600" b="1" dirty="0">
                <a:solidFill>
                  <a:srgbClr val="FFFF00"/>
                </a:solidFill>
                <a:latin typeface="Trebuchet MS"/>
              </a:rPr>
              <a:t>по истории </a:t>
            </a:r>
            <a:r>
              <a:rPr lang="ru-RU" sz="3600" b="1" dirty="0" smtClean="0">
                <a:solidFill>
                  <a:srgbClr val="FFFF00"/>
                </a:solidFill>
                <a:latin typeface="Trebuchet MS"/>
              </a:rPr>
              <a:t>отечества</a:t>
            </a:r>
          </a:p>
          <a:p>
            <a:pPr lvl="0" algn="ctr"/>
            <a:r>
              <a:rPr lang="ru-RU" sz="3600" b="1" dirty="0" smtClean="0">
                <a:solidFill>
                  <a:srgbClr val="FFFF00"/>
                </a:solidFill>
                <a:latin typeface="Trebuchet MS"/>
              </a:rPr>
              <a:t> </a:t>
            </a:r>
            <a:r>
              <a:rPr lang="ru-RU" sz="3600" b="1" dirty="0">
                <a:solidFill>
                  <a:srgbClr val="FFFF00"/>
                </a:solidFill>
                <a:latin typeface="Trebuchet MS"/>
              </a:rPr>
              <a:t>с использованием информационных технологий </a:t>
            </a:r>
            <a:endParaRPr lang="ru-RU" sz="3600" b="1" dirty="0" smtClean="0">
              <a:solidFill>
                <a:srgbClr val="FFFF00"/>
              </a:solidFill>
              <a:latin typeface="Trebuchet MS"/>
            </a:endParaRPr>
          </a:p>
          <a:p>
            <a:pPr lvl="0" algn="ctr"/>
            <a:r>
              <a:rPr lang="ru-RU" sz="3600" b="1" dirty="0" smtClean="0">
                <a:solidFill>
                  <a:srgbClr val="FFFF00"/>
                </a:solidFill>
                <a:latin typeface="Trebuchet MS"/>
              </a:rPr>
              <a:t>во </a:t>
            </a:r>
            <a:r>
              <a:rPr lang="ru-RU" sz="3600" b="1" dirty="0">
                <a:solidFill>
                  <a:srgbClr val="FFFF00"/>
                </a:solidFill>
                <a:latin typeface="Trebuchet MS"/>
              </a:rPr>
              <a:t>внеурочное время</a:t>
            </a:r>
            <a:r>
              <a:rPr lang="ru-RU" sz="3600" b="1" dirty="0" smtClean="0">
                <a:solidFill>
                  <a:srgbClr val="FFFF00"/>
                </a:solidFill>
                <a:latin typeface="Trebuchet MS"/>
              </a:rPr>
              <a:t>»</a:t>
            </a:r>
            <a:endParaRPr lang="ru-RU" sz="3600" dirty="0">
              <a:solidFill>
                <a:srgbClr val="FFFF00"/>
              </a:solidFill>
              <a:latin typeface="Trebuchet MS"/>
            </a:endParaRPr>
          </a:p>
        </p:txBody>
      </p:sp>
      <p:pic>
        <p:nvPicPr>
          <p:cNvPr id="6" name="Google Shape;144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4675" y="1317589"/>
            <a:ext cx="638941" cy="8796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646176" y="5249854"/>
            <a:ext cx="4572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000" b="1" i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Автор </a:t>
            </a:r>
            <a:r>
              <a:rPr lang="ru-RU" sz="2000" b="1" i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проекта:</a:t>
            </a:r>
            <a:endParaRPr lang="ru-RU" sz="2000" b="1" i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</a:endParaRPr>
          </a:p>
          <a:p>
            <a:pPr lvl="0"/>
            <a:r>
              <a:rPr lang="ru-RU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Гурьева Вера Сергеевна  учитель истории и обществознания</a:t>
            </a:r>
          </a:p>
          <a:p>
            <a:pPr lvl="0"/>
            <a:r>
              <a:rPr lang="ru-RU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 МБОУ «СОШ №22 с УИОП -ЦО» Советского района г. Казани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5144" y="5733256"/>
            <a:ext cx="1561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17.12.2020  </a:t>
            </a:r>
            <a:endParaRPr lang="ru-RU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0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34347440"/>
              </p:ext>
            </p:extLst>
          </p:nvPr>
        </p:nvGraphicFramePr>
        <p:xfrm>
          <a:off x="1143000" y="116632"/>
          <a:ext cx="7533456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5" descr="C:\Documents and Settings\Алсу\Рабочий стол\214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43702" y="2928934"/>
            <a:ext cx="2214578" cy="1350148"/>
          </a:xfrm>
          <a:prstGeom prst="rect">
            <a:avLst/>
          </a:prstGeom>
          <a:noFill/>
        </p:spPr>
      </p:pic>
      <p:pic>
        <p:nvPicPr>
          <p:cNvPr id="8199" name="Picture 7" descr="C:\Users\Вера\Desktop\voyna-1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714619"/>
            <a:ext cx="3286116" cy="2214579"/>
          </a:xfrm>
          <a:prstGeom prst="rect">
            <a:avLst/>
          </a:prstGeom>
          <a:noFill/>
        </p:spPr>
      </p:pic>
      <p:pic>
        <p:nvPicPr>
          <p:cNvPr id="14" name="Picture 2" descr="C:\Users\Вера\Desktop\22-0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143240" y="3000372"/>
            <a:ext cx="3184823" cy="2571744"/>
          </a:xfrm>
          <a:prstGeom prst="rect">
            <a:avLst/>
          </a:prstGeom>
          <a:noFill/>
        </p:spPr>
      </p:pic>
      <p:pic>
        <p:nvPicPr>
          <p:cNvPr id="15" name="Picture 3" descr="C:\Users\Вера\Desktop\e72a8_786672_1000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572100" y="4375530"/>
            <a:ext cx="3571900" cy="2482470"/>
          </a:xfrm>
          <a:prstGeom prst="rect">
            <a:avLst/>
          </a:prstGeom>
          <a:noFill/>
        </p:spPr>
      </p:pic>
      <p:pic>
        <p:nvPicPr>
          <p:cNvPr id="16" name="Picture 5" descr="C:\Users\Вера\Desktop\georg2014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3856759"/>
            <a:ext cx="5072098" cy="3001241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266" y="-7168"/>
            <a:ext cx="2084986" cy="272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868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16632"/>
            <a:ext cx="9036495" cy="6741368"/>
          </a:xfrm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/>
          <a:lstStyle/>
          <a:p>
            <a:pPr lvl="0" algn="ctr"/>
            <a:r>
              <a:rPr lang="en-US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lll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– 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этап. Актуализация выбранных форм, 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    приемов 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и методов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. </a:t>
            </a:r>
            <a: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(коммуникация)</a:t>
            </a: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/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/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/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/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en-US" sz="2800" dirty="0" smtClean="0">
                <a:solidFill>
                  <a:srgbClr val="002060"/>
                </a:solidFill>
              </a:rPr>
              <a:t/>
            </a:r>
            <a:br>
              <a:rPr lang="en-US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Данный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этап представляет собой проведение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различных встреч, посещение родных в поисках необходимой информации…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800" dirty="0" smtClean="0">
                <a:solidFill>
                  <a:srgbClr val="FFFF00"/>
                </a:solidFill>
              </a:rPr>
              <a:t/>
            </a:r>
            <a:br>
              <a:rPr lang="en-US" sz="2800" dirty="0" smtClean="0">
                <a:solidFill>
                  <a:srgbClr val="FFFF00"/>
                </a:solidFill>
              </a:rPr>
            </a:br>
            <a:r>
              <a:rPr lang="en-US" sz="2800" dirty="0">
                <a:solidFill>
                  <a:srgbClr val="FFFF00"/>
                </a:solidFill>
              </a:rPr>
              <a:t/>
            </a:r>
            <a:br>
              <a:rPr lang="en-US" sz="2800" dirty="0">
                <a:solidFill>
                  <a:srgbClr val="FFFF00"/>
                </a:solidFill>
              </a:rPr>
            </a:br>
            <a:r>
              <a:rPr lang="en-US" sz="2800" dirty="0" smtClean="0">
                <a:solidFill>
                  <a:srgbClr val="FFFF00"/>
                </a:solidFill>
              </a:rPr>
              <a:t/>
            </a:r>
            <a:br>
              <a:rPr lang="en-US" sz="2800" dirty="0" smtClean="0">
                <a:solidFill>
                  <a:srgbClr val="FFFF00"/>
                </a:solidFill>
              </a:rPr>
            </a:br>
            <a:r>
              <a:rPr lang="en-US" sz="2800" dirty="0">
                <a:solidFill>
                  <a:srgbClr val="FFFF00"/>
                </a:solidFill>
              </a:rPr>
              <a:t/>
            </a:r>
            <a:br>
              <a:rPr lang="en-US" sz="2800" dirty="0">
                <a:solidFill>
                  <a:srgbClr val="FFFF00"/>
                </a:solidFill>
              </a:rPr>
            </a:br>
            <a:r>
              <a:rPr lang="en-US" sz="2800" dirty="0" smtClean="0">
                <a:solidFill>
                  <a:srgbClr val="FFFF00"/>
                </a:solidFill>
              </a:rPr>
              <a:t/>
            </a:r>
            <a:br>
              <a:rPr lang="en-US" sz="2800" dirty="0" smtClean="0">
                <a:solidFill>
                  <a:srgbClr val="FFFF00"/>
                </a:solidFill>
              </a:rPr>
            </a:br>
            <a:r>
              <a:rPr lang="en-US" sz="2800" dirty="0">
                <a:solidFill>
                  <a:srgbClr val="FFFF00"/>
                </a:solidFill>
              </a:rPr>
              <a:t/>
            </a:r>
            <a:br>
              <a:rPr lang="en-US" sz="2800" dirty="0">
                <a:solidFill>
                  <a:srgbClr val="FFFF00"/>
                </a:solidFill>
              </a:rPr>
            </a:br>
            <a:r>
              <a:rPr lang="en-US" sz="2800" dirty="0" smtClean="0">
                <a:solidFill>
                  <a:srgbClr val="FFFF00"/>
                </a:solidFill>
              </a:rPr>
              <a:t/>
            </a:r>
            <a:br>
              <a:rPr lang="en-US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/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/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>
                <a:solidFill>
                  <a:srgbClr val="FFFF00"/>
                </a:solidFill>
              </a:rPr>
              <a:t/>
            </a:r>
            <a:br>
              <a:rPr lang="ru-RU" sz="2800" dirty="0">
                <a:solidFill>
                  <a:srgbClr val="FFFF00"/>
                </a:solidFill>
              </a:rPr>
            </a:br>
            <a:endParaRPr lang="ru-RU" sz="7200" dirty="0">
              <a:solidFill>
                <a:srgbClr val="FFFF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8719"/>
            <a:ext cx="2835408" cy="2278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071546"/>
            <a:ext cx="1771319" cy="2610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071546"/>
            <a:ext cx="310151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571744"/>
            <a:ext cx="1857388" cy="2750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768" y="3357562"/>
            <a:ext cx="200023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28794" y="3357562"/>
            <a:ext cx="198725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90984" y="3357563"/>
            <a:ext cx="143827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5500694" y="3357561"/>
            <a:ext cx="1571636" cy="1983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4" descr="E:\от Веры\IMG_050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7119148" y="1332711"/>
            <a:ext cx="2286016" cy="17636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861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642918"/>
          </a:xfrm>
        </p:spPr>
        <p:txBody>
          <a:bodyPr/>
          <a:lstStyle/>
          <a:p>
            <a:pPr lvl="0" algn="l"/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IV – 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этап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Работа по 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созданию видеосюжета.</a:t>
            </a:r>
            <a:r>
              <a:rPr lang="ru-RU" sz="7200" dirty="0"/>
              <a:t/>
            </a:r>
            <a:br>
              <a:rPr lang="ru-RU" sz="7200" dirty="0"/>
            </a:br>
            <a:endParaRPr lang="ru-RU" sz="7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500042"/>
            <a:ext cx="8748464" cy="458514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/>
              <a:t>   1. </a:t>
            </a:r>
            <a:r>
              <a:rPr lang="ru-RU" dirty="0" smtClean="0">
                <a:solidFill>
                  <a:srgbClr val="C00000"/>
                </a:solidFill>
              </a:rPr>
              <a:t>Все встречи, нашедшие фотографии, вещи, семейные реликвии    фотографируются, снимаются на видео и обрабатываются в нужной форме.</a:t>
            </a:r>
          </a:p>
          <a:p>
            <a:pPr marL="45720" indent="0">
              <a:buNone/>
            </a:pP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  2. Совместными усилиями создается текст.</a:t>
            </a:r>
          </a:p>
          <a:p>
            <a:pPr marL="4572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   3. Производится аудиозапись.</a:t>
            </a:r>
          </a:p>
          <a:p>
            <a:pPr marL="4572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rgbClr val="C00000"/>
                </a:solidFill>
              </a:rPr>
              <a:t>   </a:t>
            </a:r>
            <a:r>
              <a:rPr lang="ru-RU" dirty="0">
                <a:solidFill>
                  <a:srgbClr val="C00000"/>
                </a:solidFill>
              </a:rPr>
              <a:t>4</a:t>
            </a:r>
            <a:r>
              <a:rPr lang="ru-RU" dirty="0" smtClean="0">
                <a:solidFill>
                  <a:srgbClr val="C00000"/>
                </a:solidFill>
              </a:rPr>
              <a:t>. При помощи знаний</a:t>
            </a:r>
          </a:p>
          <a:p>
            <a:pPr marL="4572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 информационных технологий</a:t>
            </a:r>
          </a:p>
          <a:p>
            <a:pPr marL="4572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rgbClr val="C00000"/>
                </a:solidFill>
              </a:rPr>
              <a:t>    (программа киностудия </a:t>
            </a:r>
            <a:r>
              <a:rPr lang="en-US" dirty="0" smtClean="0">
                <a:solidFill>
                  <a:srgbClr val="C00000"/>
                </a:solidFill>
              </a:rPr>
              <a:t>Windows Live)</a:t>
            </a:r>
            <a:endParaRPr lang="ru-RU" dirty="0" smtClean="0">
              <a:solidFill>
                <a:srgbClr val="C00000"/>
              </a:solidFill>
            </a:endParaRPr>
          </a:p>
          <a:p>
            <a:pPr marL="4572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        получается фильм - воспоминание.</a:t>
            </a:r>
          </a:p>
          <a:p>
            <a:pPr marL="4572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rgbClr val="0070C0"/>
                </a:solidFill>
              </a:rPr>
              <a:t>        (</a:t>
            </a:r>
            <a:r>
              <a:rPr lang="ru-RU" dirty="0" smtClean="0">
                <a:solidFill>
                  <a:srgbClr val="0070C0"/>
                </a:solidFill>
              </a:rPr>
              <a:t>Используется вся технология 4К</a:t>
            </a:r>
            <a:r>
              <a:rPr lang="ru-RU" dirty="0" smtClean="0">
                <a:solidFill>
                  <a:srgbClr val="0070C0"/>
                </a:solidFill>
              </a:rPr>
              <a:t>)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3662" y="4209268"/>
            <a:ext cx="171451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4214818"/>
            <a:ext cx="1500198" cy="1737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14818"/>
            <a:ext cx="2833662" cy="173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2201" y="1196753"/>
            <a:ext cx="2448272" cy="173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60" y="2826459"/>
            <a:ext cx="3143240" cy="4031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16958"/>
            <a:ext cx="69199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758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" y="0"/>
            <a:ext cx="4417164" cy="1000108"/>
          </a:xfrm>
        </p:spPr>
        <p:txBody>
          <a:bodyPr>
            <a:normAutofit fontScale="77500" lnSpcReduction="20000"/>
          </a:bodyPr>
          <a:lstStyle/>
          <a:p>
            <a:pPr marL="45720" lvl="0" indent="0">
              <a:buNone/>
            </a:pPr>
            <a:r>
              <a:rPr lang="en-US" sz="3500" b="1" dirty="0" smtClean="0">
                <a:solidFill>
                  <a:srgbClr val="FF0000"/>
                </a:solidFill>
              </a:rPr>
              <a:t>V – </a:t>
            </a:r>
            <a:r>
              <a:rPr lang="ru-RU" sz="3500" b="1" dirty="0" smtClean="0">
                <a:solidFill>
                  <a:srgbClr val="FF0000"/>
                </a:solidFill>
              </a:rPr>
              <a:t>этап</a:t>
            </a:r>
            <a:r>
              <a:rPr lang="ru-RU" sz="3600" b="1" dirty="0" smtClean="0">
                <a:solidFill>
                  <a:srgbClr val="FF0000"/>
                </a:solidFill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</a:rPr>
              <a:t> Показ фильма.</a:t>
            </a:r>
            <a:r>
              <a:rPr lang="ru-RU" sz="2800" b="1" dirty="0">
                <a:solidFill>
                  <a:srgbClr val="FF0000"/>
                </a:solidFill>
              </a:rPr>
              <a:t> Рефлексия</a:t>
            </a:r>
            <a:r>
              <a:rPr lang="ru-RU" sz="2800" b="1" dirty="0" smtClean="0">
                <a:solidFill>
                  <a:srgbClr val="FF0000"/>
                </a:solidFill>
              </a:rPr>
              <a:t>. </a:t>
            </a:r>
            <a:r>
              <a:rPr lang="ru-RU" sz="2800" b="1" dirty="0" smtClean="0">
                <a:solidFill>
                  <a:srgbClr val="0070C0"/>
                </a:solidFill>
              </a:rPr>
              <a:t>(координация-оценка результата.)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946348"/>
            <a:ext cx="3428992" cy="289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57628"/>
            <a:ext cx="3581571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928670"/>
            <a:ext cx="3357559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2714620"/>
            <a:ext cx="3547983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4444160"/>
            <a:ext cx="3007563" cy="241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91157" y="0"/>
            <a:ext cx="2952843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5400000">
            <a:off x="3857525" y="364411"/>
            <a:ext cx="2738437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1853360"/>
            <a:ext cx="30734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150" y="3998913"/>
            <a:ext cx="3498850" cy="285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531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496" y="1785926"/>
            <a:ext cx="5143504" cy="714380"/>
          </a:xfrm>
        </p:spPr>
        <p:txBody>
          <a:bodyPr/>
          <a:lstStyle/>
          <a:p>
            <a:pPr marL="0" indent="0">
              <a:buNone/>
            </a:pP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Достигнутый       результат</a:t>
            </a:r>
            <a:endParaRPr lang="ru-RU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0" y="2636912"/>
            <a:ext cx="4786314" cy="422108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ru-RU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участники идеи (дети, родители, бабушки, дедушки, учитель) получили огромное удовлетворение при создании видеофильма, так как работа над проектом заставила  задуматься о  жизни, о доброй памяти, о тех кого уже с нами нет. </a:t>
            </a:r>
            <a:r>
              <a:rPr lang="ru-RU" sz="15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(наиболее трогательная работа в приложении)</a:t>
            </a:r>
            <a:endParaRPr 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00594" cy="297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429000"/>
            <a:ext cx="4357686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6" descr="C:\Users\Вера\Desktop\225341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"/>
            <a:ext cx="4572000" cy="1857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20467214"/>
              </p:ext>
            </p:extLst>
          </p:nvPr>
        </p:nvGraphicFramePr>
        <p:xfrm>
          <a:off x="107504" y="116633"/>
          <a:ext cx="8928992" cy="6506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/>
                <a:gridCol w="4464496"/>
              </a:tblGrid>
              <a:tr h="448340">
                <a:tc>
                  <a:txBody>
                    <a:bodyPr/>
                    <a:lstStyle/>
                    <a:p>
                      <a:r>
                        <a:rPr lang="ru-RU" dirty="0" smtClean="0"/>
                        <a:t>Ресурсы</a:t>
                      </a:r>
                      <a:r>
                        <a:rPr lang="ru-RU" baseline="0" dirty="0" smtClean="0"/>
                        <a:t> личностного потенциала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Планируемые результаты</a:t>
                      </a:r>
                      <a:endParaRPr lang="ru-RU" dirty="0"/>
                    </a:p>
                  </a:txBody>
                  <a:tcPr/>
                </a:tc>
              </a:tr>
              <a:tr h="884397">
                <a:tc>
                  <a:txBody>
                    <a:bodyPr/>
                    <a:lstStyle/>
                    <a:p>
                      <a:r>
                        <a:rPr lang="ru-RU" dirty="0" smtClean="0"/>
                        <a:t>Мотивационные ресурсы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Проявляет готовность к саморазвитию,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самообразованию и творчеству на основе мотивации к обучению и познанию.</a:t>
                      </a:r>
                      <a:endParaRPr lang="ru-RU" sz="1400" dirty="0"/>
                    </a:p>
                  </a:txBody>
                  <a:tcPr/>
                </a:tc>
              </a:tr>
              <a:tr h="2275401">
                <a:tc>
                  <a:txBody>
                    <a:bodyPr/>
                    <a:lstStyle/>
                    <a:p>
                      <a:r>
                        <a:rPr lang="ru-RU" dirty="0" smtClean="0"/>
                        <a:t>Ресурсы устойчивости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Осознанно принимает общечеловеческие ценности. Анализирует меру своего влияния на происходящие с ним события. Проявляет ответственность за общее дело. Имеет оптимистический взгляд на свои возможности и перспективы. Осознанное, уважительное и доброжелательное отношение к своей гражданской позиции. Связь поколений. Установление благоприятной атмосферы в семье. </a:t>
                      </a:r>
                    </a:p>
                  </a:txBody>
                  <a:tcPr/>
                </a:tc>
              </a:tr>
              <a:tr h="748077">
                <a:tc>
                  <a:txBody>
                    <a:bodyPr/>
                    <a:lstStyle/>
                    <a:p>
                      <a:r>
                        <a:rPr lang="ru-RU" dirty="0" smtClean="0"/>
                        <a:t>Инструментальные ресурсы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учится адекватно оценивать себя,</a:t>
                      </a:r>
                      <a:r>
                        <a:rPr lang="ru-RU" sz="1400" baseline="0" dirty="0" smtClean="0"/>
                        <a:t> свои сильные и слабые стороны при осуществлении деятельности.</a:t>
                      </a:r>
                    </a:p>
                  </a:txBody>
                  <a:tcPr/>
                </a:tc>
              </a:tr>
              <a:tr h="1620834">
                <a:tc>
                  <a:txBody>
                    <a:bodyPr/>
                    <a:lstStyle/>
                    <a:p>
                      <a:r>
                        <a:rPr lang="ru-RU" dirty="0" smtClean="0"/>
                        <a:t>Ресурсы </a:t>
                      </a:r>
                      <a:r>
                        <a:rPr lang="ru-RU" dirty="0" err="1" smtClean="0"/>
                        <a:t>саморегуляции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Учится слушать и слышать. Принимает многообразие людей. Способен смотреть на ситуацию со стороны других людей. Выстраивает связи между идеями. Оценивает свою удовлетворенность результатами, сравнивает достигнутое состояние с эмоциональными ожиданиями. </a:t>
                      </a:r>
                    </a:p>
                  </a:txBody>
                  <a:tcPr/>
                </a:tc>
              </a:tr>
              <a:tr h="529888">
                <a:tc>
                  <a:txBody>
                    <a:bodyPr/>
                    <a:lstStyle/>
                    <a:p>
                      <a:r>
                        <a:rPr lang="ru-RU" dirty="0" smtClean="0"/>
                        <a:t>Ресурсы трансформации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Способен к</a:t>
                      </a:r>
                      <a:r>
                        <a:rPr lang="ru-RU" sz="1400" baseline="0" dirty="0" smtClean="0"/>
                        <a:t> рефлексии собственных действий. Умеет смотреть на ситуацию под разным углом.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345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5976664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>
                <a:solidFill>
                  <a:srgbClr val="0070C0"/>
                </a:solidFill>
              </a:rPr>
              <a:t>«Технология 4К »</a:t>
            </a:r>
            <a:endParaRPr lang="ru-RU" i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980728"/>
            <a:ext cx="8856984" cy="5688632"/>
          </a:xfrm>
        </p:spPr>
        <p:txBody>
          <a:bodyPr>
            <a:normAutofit fontScale="92500" lnSpcReduction="20000"/>
          </a:bodyPr>
          <a:lstStyle/>
          <a:p>
            <a:pPr fontAlgn="base">
              <a:buFont typeface="Arial"/>
              <a:buChar char="•"/>
            </a:pPr>
            <a:r>
              <a:rPr lang="ru-RU" b="1" dirty="0">
                <a:solidFill>
                  <a:srgbClr val="0070C0"/>
                </a:solidFill>
                <a:latin typeface="Proxima"/>
              </a:rPr>
              <a:t>Критическое мышление</a:t>
            </a:r>
            <a:r>
              <a:rPr lang="ru-RU" dirty="0">
                <a:solidFill>
                  <a:srgbClr val="000000"/>
                </a:solidFill>
                <a:latin typeface="PTSerif"/>
              </a:rPr>
              <a:t> — это умение ориентироваться в потоках информации, видеть причинно-следственные связи, отсеивать ненужное и делать выводы. Чтобы находить решения даже в случае провала, надо понимать причины своих успехов и неудач.</a:t>
            </a:r>
          </a:p>
          <a:p>
            <a:pPr fontAlgn="base">
              <a:buFont typeface="Arial"/>
              <a:buChar char="•"/>
            </a:pPr>
            <a:r>
              <a:rPr lang="ru-RU" b="1" dirty="0">
                <a:solidFill>
                  <a:srgbClr val="0070C0"/>
                </a:solidFill>
                <a:latin typeface="Proxima"/>
              </a:rPr>
              <a:t>Креативность</a:t>
            </a:r>
            <a:r>
              <a:rPr lang="ru-RU" dirty="0">
                <a:solidFill>
                  <a:srgbClr val="000000"/>
                </a:solidFill>
                <a:latin typeface="PTSerif"/>
              </a:rPr>
              <a:t> позволяет оценивать ситуацию с разных сторон, принимать нестандартные решения и чувствовать себя уверенно в меняющихся обстоятельствах</a:t>
            </a:r>
            <a:r>
              <a:rPr lang="ru-RU" dirty="0" smtClean="0">
                <a:solidFill>
                  <a:srgbClr val="000000"/>
                </a:solidFill>
                <a:latin typeface="PTSerif"/>
              </a:rPr>
              <a:t>. Человек </a:t>
            </a:r>
            <a:r>
              <a:rPr lang="ru-RU" dirty="0">
                <a:solidFill>
                  <a:srgbClr val="000000"/>
                </a:solidFill>
                <a:latin typeface="PTSerif"/>
              </a:rPr>
              <a:t>с развитой креативностью становится творцом. Он может генерировать идеи и развивать начинания других людей. Преодоление трудностей превращается для него в увлекательную головоломку.</a:t>
            </a:r>
          </a:p>
          <a:p>
            <a:pPr fontAlgn="base">
              <a:buFont typeface="Arial"/>
              <a:buChar char="•"/>
            </a:pPr>
            <a:r>
              <a:rPr lang="ru-RU" b="1" dirty="0">
                <a:solidFill>
                  <a:srgbClr val="0070C0"/>
                </a:solidFill>
                <a:latin typeface="Proxima"/>
              </a:rPr>
              <a:t>Коммуникация</a:t>
            </a:r>
            <a:r>
              <a:rPr lang="ru-RU" dirty="0">
                <a:solidFill>
                  <a:srgbClr val="0070C0"/>
                </a:solidFill>
                <a:latin typeface="PTSerif"/>
              </a:rPr>
              <a:t>. </a:t>
            </a:r>
            <a:r>
              <a:rPr lang="ru-RU" dirty="0">
                <a:solidFill>
                  <a:srgbClr val="000000"/>
                </a:solidFill>
                <a:latin typeface="PTSerif"/>
              </a:rPr>
              <a:t>Сейчас все находятся на расстоянии телефонного звонка или сообщения практически круглые сутки. Умение договариваться и налаживать контакты, слушать собеседника и доносить свою точку зрения стало жизненно важным навыком.</a:t>
            </a:r>
          </a:p>
          <a:p>
            <a:pPr fontAlgn="base">
              <a:buFont typeface="Arial"/>
              <a:buChar char="•"/>
            </a:pPr>
            <a:r>
              <a:rPr lang="ru-RU" b="1" dirty="0">
                <a:solidFill>
                  <a:srgbClr val="0070C0"/>
                </a:solidFill>
                <a:latin typeface="Proxima"/>
              </a:rPr>
              <a:t>Координация</a:t>
            </a:r>
            <a:r>
              <a:rPr lang="ru-RU" dirty="0">
                <a:solidFill>
                  <a:srgbClr val="000000"/>
                </a:solidFill>
                <a:latin typeface="PTSerif"/>
              </a:rPr>
              <a:t> (сотрудничество) тесно связана с коммуникацией, но относится к профессиональной сфере. Это умение определить общую цель и способы ее достижения, распределять роли и оценивать результат</a:t>
            </a:r>
            <a:r>
              <a:rPr lang="ru-RU" dirty="0" smtClean="0">
                <a:solidFill>
                  <a:srgbClr val="000000"/>
                </a:solidFill>
                <a:latin typeface="PTSerif"/>
              </a:rPr>
              <a:t>.</a:t>
            </a:r>
          </a:p>
          <a:p>
            <a:pPr fontAlgn="base">
              <a:buFont typeface="Arial"/>
              <a:buChar char="•"/>
            </a:pPr>
            <a:endParaRPr lang="ru-RU" dirty="0">
              <a:solidFill>
                <a:srgbClr val="000000"/>
              </a:solidFill>
              <a:latin typeface="PTSerif"/>
            </a:endParaRPr>
          </a:p>
          <a:p>
            <a:pPr marL="45720" indent="0" algn="ctr" fontAlgn="base">
              <a:buNone/>
            </a:pPr>
            <a:r>
              <a:rPr lang="ru-RU" dirty="0" smtClean="0">
                <a:solidFill>
                  <a:srgbClr val="0070C0"/>
                </a:solidFill>
                <a:latin typeface="PTSerif"/>
              </a:rPr>
              <a:t>Все эти критерии находятся в моем проекте.</a:t>
            </a:r>
          </a:p>
          <a:p>
            <a:pPr fontAlgn="base">
              <a:buFont typeface="Arial"/>
              <a:buChar char="•"/>
            </a:pPr>
            <a:endParaRPr lang="ru-RU" dirty="0">
              <a:solidFill>
                <a:srgbClr val="000000"/>
              </a:solidFill>
              <a:latin typeface="PTSerif"/>
            </a:endParaRPr>
          </a:p>
          <a:p>
            <a:pPr fontAlgn="base">
              <a:buFont typeface="Arial"/>
              <a:buChar char="•"/>
            </a:pPr>
            <a:endParaRPr lang="ru-RU" dirty="0" smtClean="0">
              <a:solidFill>
                <a:srgbClr val="000000"/>
              </a:solidFill>
              <a:latin typeface="PTSerif"/>
            </a:endParaRPr>
          </a:p>
          <a:p>
            <a:pPr fontAlgn="base">
              <a:buFont typeface="Arial"/>
              <a:buChar char="•"/>
            </a:pPr>
            <a:endParaRPr lang="ru-RU" dirty="0" smtClean="0">
              <a:solidFill>
                <a:srgbClr val="000000"/>
              </a:solidFill>
              <a:latin typeface="PTSerif"/>
            </a:endParaRPr>
          </a:p>
          <a:p>
            <a:pPr fontAlgn="base">
              <a:buFont typeface="Arial"/>
              <a:buChar char="•"/>
            </a:pPr>
            <a:endParaRPr lang="ru-RU" dirty="0">
              <a:solidFill>
                <a:srgbClr val="000000"/>
              </a:solidFill>
              <a:latin typeface="PTSerif"/>
            </a:endParaRPr>
          </a:p>
          <a:p>
            <a:pPr fontAlgn="base">
              <a:buFont typeface="Arial"/>
              <a:buChar char="•"/>
            </a:pPr>
            <a:endParaRPr lang="ru-RU" dirty="0">
              <a:solidFill>
                <a:srgbClr val="000000"/>
              </a:solidFill>
              <a:latin typeface="PTSerif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633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2145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42852"/>
            <a:ext cx="882218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endParaRPr lang="ru-RU" sz="2000" b="1" dirty="0">
              <a:solidFill>
                <a:srgbClr val="7030A0"/>
              </a:solidFill>
            </a:endParaRPr>
          </a:p>
          <a:p>
            <a:pPr marL="45720" indent="0" algn="ctr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Нет в России семьи такой, где б не памятен был свой герой…</a:t>
            </a:r>
          </a:p>
          <a:p>
            <a:pPr lvl="0" algn="ctr"/>
            <a:r>
              <a:rPr lang="ru-RU" sz="2800" b="1" dirty="0">
                <a:solidFill>
                  <a:srgbClr val="FF0000"/>
                </a:solidFill>
              </a:rPr>
              <a:t>Основная идея </a:t>
            </a:r>
            <a:r>
              <a:rPr lang="ru-RU" sz="2800" b="1" dirty="0" smtClean="0">
                <a:solidFill>
                  <a:srgbClr val="FF0000"/>
                </a:solidFill>
              </a:rPr>
              <a:t>проекта</a:t>
            </a:r>
            <a:endParaRPr lang="ru-RU" sz="2400" b="1" dirty="0" smtClean="0">
              <a:solidFill>
                <a:srgbClr val="7030A0"/>
              </a:solidFill>
            </a:endParaRPr>
          </a:p>
          <a:p>
            <a:pPr marL="45720" indent="0" algn="ctr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Создание семейного документального фильма  о своих родных, живших в годы великой отечественной  войны.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4221088"/>
            <a:ext cx="626469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100" dirty="0" smtClean="0"/>
              <a:t>.</a:t>
            </a:r>
            <a:endParaRPr lang="ru-RU" sz="1100" dirty="0"/>
          </a:p>
          <a:p>
            <a:pPr algn="r"/>
            <a:r>
              <a:rPr lang="ru-RU" sz="1100" dirty="0" smtClean="0"/>
              <a:t>.</a:t>
            </a:r>
            <a:endParaRPr lang="ru-RU" sz="11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1175" y="2200454"/>
            <a:ext cx="2644861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14554"/>
            <a:ext cx="219573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8580"/>
            <a:ext cx="3306614" cy="2623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65130" y="2175289"/>
            <a:ext cx="2055142" cy="2853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953" y="2175290"/>
            <a:ext cx="2017713" cy="264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06613" y="4288580"/>
            <a:ext cx="3653281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959895" y="4242228"/>
            <a:ext cx="213697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16632"/>
            <a:ext cx="5873876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Проблема: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428992" y="714357"/>
            <a:ext cx="5329816" cy="26432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Актуальная проблема современного общества – потеря связей с собственной родословной. Сейчас тех, кто видел войну не по телевизору остается слишком мало с каждым днем.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716" y="214290"/>
            <a:ext cx="3352647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3323953"/>
            <a:ext cx="2808312" cy="341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206" y="2453905"/>
            <a:ext cx="1954792" cy="266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922" y="3025068"/>
            <a:ext cx="2005013" cy="2243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203" y="3025068"/>
            <a:ext cx="1792287" cy="224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675" y="4797152"/>
            <a:ext cx="2382774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85" y="5100144"/>
            <a:ext cx="2349637" cy="175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5369"/>
            <a:ext cx="5235681" cy="3072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60848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Актуальность и                                                    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оригинальность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проекта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5003009"/>
            <a:ext cx="8686800" cy="16223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	</a:t>
            </a:r>
            <a:endParaRPr lang="ru-RU" sz="1800" dirty="0" smtClean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2507" y="1916832"/>
            <a:ext cx="8928992" cy="5035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</a:rPr>
              <a:t>                                 </a:t>
            </a:r>
          </a:p>
          <a:p>
            <a:pPr lvl="0">
              <a:spcBef>
                <a:spcPct val="20000"/>
              </a:spcBef>
            </a:pP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</a:rPr>
              <a:t>                            Жить отдельно от Интернета в наше время ни у кого не получится. Мы практически все имеем дома подключенные к Интернету компьютеры. Наш интерес, внимание и помыслы направлены в основном на сетевое общение и онлайн-игры, деятельность в сети носит развлекательный характер. Между тем, сеть является мощным средством создания образовательной среды. Навыки работы в Интернете, энергию и любознательность можно направить в новое русло посредством проведения сетевых проектов, в том числе и создание видеофильмов. Информационные технологии позволяют развить интеллектуальные, творческие способности учащихся, их умение самостоятельно приобретать новые знания, работать с различными источниками информации. Приобщение учащихся к истории своей семьи, ее корней – это и путь к самопознанию…</a:t>
            </a:r>
          </a:p>
          <a:p>
            <a:pPr lvl="0">
              <a:spcBef>
                <a:spcPct val="20000"/>
              </a:spcBef>
            </a:pPr>
            <a:endParaRPr lang="ru-RU" sz="16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146" name="Picture 2" descr="C:\Users\Вера\Desktop\1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88750"/>
            <a:ext cx="1838008" cy="24128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4453880" cy="1475656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Цель и задача:</a:t>
            </a:r>
            <a:b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endParaRPr lang="ru-RU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7602" y="785794"/>
            <a:ext cx="4966446" cy="30032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Главной целью проекта является </a:t>
            </a:r>
            <a:r>
              <a:rPr lang="ru-RU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гражданско-правовое</a:t>
            </a: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просвещение учащихся.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2. </a:t>
            </a:r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Не дать забыть! </a:t>
            </a:r>
            <a:r>
              <a:rPr lang="ru-RU" sz="2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С</a:t>
            </a:r>
            <a:r>
              <a:rPr lang="ru-RU" sz="24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охранение </a:t>
            </a:r>
            <a:r>
              <a:rPr lang="ru-RU" sz="2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памяти о </a:t>
            </a:r>
            <a:r>
              <a:rPr lang="ru-RU" sz="24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 </a:t>
            </a:r>
            <a:r>
              <a:rPr lang="ru-RU" sz="2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предках </a:t>
            </a:r>
            <a:r>
              <a:rPr lang="ru-RU" sz="24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 </a:t>
            </a: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также является важной  целью при разработке проекта.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3284984"/>
            <a:ext cx="514806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18288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2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Воспитание </a:t>
            </a:r>
            <a:r>
              <a:rPr lang="ru-RU" sz="22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патриотизма на примере подвига наших дедов – первоочередная </a:t>
            </a:r>
            <a:r>
              <a:rPr lang="ru-RU" sz="22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задача, </a:t>
            </a:r>
            <a:r>
              <a:rPr lang="ru-RU" sz="22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 в те годы, когда есть еще оставшиеся в живых участники тех событий. </a:t>
            </a:r>
          </a:p>
        </p:txBody>
      </p:sp>
      <p:pic>
        <p:nvPicPr>
          <p:cNvPr id="10" name="Picture 4" descr="E:\от Веры\IMG_05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39278"/>
            <a:ext cx="4046486" cy="3000372"/>
          </a:xfrm>
          <a:prstGeom prst="rect">
            <a:avLst/>
          </a:prstGeom>
          <a:noFill/>
        </p:spPr>
      </p:pic>
      <p:pic>
        <p:nvPicPr>
          <p:cNvPr id="12" name="Picture 5" descr="E:\от Веры\IMG_04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5480497"/>
            <a:ext cx="1656184" cy="1310901"/>
          </a:xfrm>
          <a:prstGeom prst="rect">
            <a:avLst/>
          </a:prstGeom>
          <a:noFill/>
        </p:spPr>
      </p:pic>
      <p:pic>
        <p:nvPicPr>
          <p:cNvPr id="14" name="Picture 5" descr="C:\Documents and Settings\Алсу\Рабочий стол\samaya-glavnay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176" y="5358589"/>
            <a:ext cx="2606325" cy="1432810"/>
          </a:xfrm>
          <a:prstGeom prst="rect">
            <a:avLst/>
          </a:prstGeom>
          <a:noFill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80903"/>
            <a:ext cx="2304256" cy="291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16632"/>
            <a:ext cx="8229600" cy="698420"/>
          </a:xfrm>
        </p:spPr>
        <p:txBody>
          <a:bodyPr>
            <a:no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6" charset="0"/>
                <a:ea typeface="Lucida Sans Unicode" charset="0"/>
                <a:cs typeface="Lucida Sans Unicode" charset="0"/>
              </a:rPr>
              <a:t>Методы использованные в работе над проектом…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965198"/>
            <a:ext cx="4572000" cy="555228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88620" lvl="0" indent="-342900">
              <a:spcBef>
                <a:spcPct val="20000"/>
              </a:spcBef>
              <a:spcAft>
                <a:spcPts val="300"/>
              </a:spcAft>
              <a:buClr>
                <a:srgbClr val="990000"/>
              </a:buClr>
              <a:buSzPct val="130000"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Lucida Sans Unicode" charset="0"/>
                <a:cs typeface="Arial" pitchFamily="34" charset="0"/>
              </a:rPr>
              <a:t>словесные</a:t>
            </a:r>
          </a:p>
          <a:p>
            <a:pPr marL="388620" lvl="0" indent="-342900">
              <a:spcBef>
                <a:spcPct val="20000"/>
              </a:spcBef>
              <a:spcAft>
                <a:spcPts val="300"/>
              </a:spcAft>
              <a:buClr>
                <a:srgbClr val="990000"/>
              </a:buClr>
              <a:buSzPct val="13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Lucida Sans Unicode" charset="0"/>
                <a:cs typeface="Arial" pitchFamily="34" charset="0"/>
              </a:rPr>
              <a:t>   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Lucida Sans Unicode" charset="0"/>
                <a:cs typeface="Arial" pitchFamily="34" charset="0"/>
              </a:rPr>
              <a:t>(рассказ</a:t>
            </a:r>
            <a:r>
              <a:rPr lang="ru-RU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Lucida Sans Unicode" charset="0"/>
                <a:cs typeface="Arial" pitchFamily="34" charset="0"/>
              </a:rPr>
              <a:t>, беседа); </a:t>
            </a:r>
            <a:endParaRPr lang="ru-RU" sz="2400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Lucida Sans Unicode" charset="0"/>
              <a:cs typeface="Arial" pitchFamily="34" charset="0"/>
            </a:endParaRPr>
          </a:p>
          <a:p>
            <a:pPr marL="388620" lvl="0" indent="-342900">
              <a:spcBef>
                <a:spcPct val="20000"/>
              </a:spcBef>
              <a:spcAft>
                <a:spcPts val="300"/>
              </a:spcAft>
              <a:buClr>
                <a:srgbClr val="990000"/>
              </a:buClr>
              <a:buSzPct val="130000"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Lucida Sans Unicode" charset="0"/>
                <a:cs typeface="Arial" pitchFamily="34" charset="0"/>
              </a:rPr>
              <a:t>наглядные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Lucida Sans Unicode" charset="0"/>
                <a:cs typeface="Arial" pitchFamily="34" charset="0"/>
              </a:rPr>
              <a:t> </a:t>
            </a:r>
            <a:r>
              <a:rPr lang="ru-RU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Lucida Sans Unicode" charset="0"/>
                <a:cs typeface="Arial" pitchFamily="34" charset="0"/>
              </a:rPr>
              <a:t>(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Lucida Sans Unicode" charset="0"/>
                <a:cs typeface="Arial" pitchFamily="34" charset="0"/>
              </a:rPr>
              <a:t>фотографии, иллюстрации</a:t>
            </a:r>
            <a:r>
              <a:rPr lang="ru-RU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Lucida Sans Unicode" charset="0"/>
                <a:cs typeface="Arial" pitchFamily="34" charset="0"/>
              </a:rPr>
              <a:t>, 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Lucida Sans Unicode" charset="0"/>
                <a:cs typeface="Arial" pitchFamily="34" charset="0"/>
              </a:rPr>
              <a:t>вещи, письма, награды); </a:t>
            </a:r>
          </a:p>
          <a:p>
            <a:pPr marL="388620" lvl="0" indent="-342900">
              <a:spcBef>
                <a:spcPct val="20000"/>
              </a:spcBef>
              <a:spcAft>
                <a:spcPts val="300"/>
              </a:spcAft>
              <a:buClr>
                <a:srgbClr val="990000"/>
              </a:buClr>
              <a:buSzPct val="130000"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Lucida Sans Unicode" charset="0"/>
                <a:cs typeface="Arial" pitchFamily="34" charset="0"/>
              </a:rPr>
              <a:t>практические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Lucida Sans Unicode" charset="0"/>
                <a:cs typeface="Arial" pitchFamily="34" charset="0"/>
              </a:rPr>
              <a:t> </a:t>
            </a:r>
          </a:p>
          <a:p>
            <a:pPr marL="388620" lvl="0" indent="-342900">
              <a:spcBef>
                <a:spcPct val="20000"/>
              </a:spcBef>
              <a:spcAft>
                <a:spcPts val="300"/>
              </a:spcAft>
              <a:buClr>
                <a:srgbClr val="990000"/>
              </a:buClr>
              <a:buSzPct val="13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Lucida Sans Unicode" charset="0"/>
                <a:cs typeface="Arial" pitchFamily="34" charset="0"/>
              </a:rPr>
              <a:t>    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Lucida Sans Unicode" charset="0"/>
                <a:cs typeface="Arial" pitchFamily="34" charset="0"/>
              </a:rPr>
              <a:t>(</a:t>
            </a:r>
            <a:r>
              <a:rPr lang="ru-RU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Lucida Sans Unicode" charset="0"/>
                <a:cs typeface="Arial" pitchFamily="34" charset="0"/>
              </a:rPr>
              <a:t>сбор материала, интервью, работа со справочной литературой, 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Lucida Sans Unicode" charset="0"/>
                <a:cs typeface="Arial" pitchFamily="34" charset="0"/>
              </a:rPr>
              <a:t>оформление и знание  информационных технологий). </a:t>
            </a: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Lucida Sans Unicode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86116" y="5286388"/>
            <a:ext cx="585788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Тип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проекта:</a:t>
            </a:r>
          </a:p>
          <a:p>
            <a:r>
              <a:rPr lang="ru-RU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Творческий, 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информационно-поисковый, групповой, долгосрочный.</a:t>
            </a: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338" y="1182693"/>
            <a:ext cx="3532225" cy="154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338" y="3284984"/>
            <a:ext cx="2132655" cy="1199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 descr="C:\Users\Вера\Desktop\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66080" y="1182693"/>
            <a:ext cx="2080164" cy="1512168"/>
          </a:xfrm>
          <a:prstGeom prst="rect">
            <a:avLst/>
          </a:prstGeom>
          <a:noFill/>
        </p:spPr>
      </p:pic>
      <p:pic>
        <p:nvPicPr>
          <p:cNvPr id="9" name="Picture 2" descr="E:\посвящение в авроровцы 2014\IMG_00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2852936"/>
            <a:ext cx="3538140" cy="24334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78007563"/>
              </p:ext>
            </p:extLst>
          </p:nvPr>
        </p:nvGraphicFramePr>
        <p:xfrm>
          <a:off x="83745" y="5013176"/>
          <a:ext cx="6345644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42852"/>
            <a:ext cx="9036496" cy="4714908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Bookman Old Style" pitchFamily="18" charset="0"/>
                <a:cs typeface="Aharoni" pitchFamily="2" charset="-79"/>
              </a:rPr>
              <a:t>Состав творческой группы: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– Любая </a:t>
            </a:r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Семья:</a:t>
            </a:r>
          </a:p>
          <a:p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Мама, папа, бабушка, дедушка, </a:t>
            </a:r>
          </a:p>
          <a:p>
            <a:r>
              <a:rPr lang="ru-RU" sz="2000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д</a:t>
            </a: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ети и другие родственники.</a:t>
            </a:r>
          </a:p>
          <a:p>
            <a:pPr>
              <a:buNone/>
            </a:pP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                                   </a:t>
            </a:r>
          </a:p>
          <a:p>
            <a:pPr>
              <a:buNone/>
            </a:pPr>
            <a:endParaRPr lang="ru-RU" sz="2400" b="1" i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Aharoni" pitchFamily="2" charset="-79"/>
            </a:endParaRPr>
          </a:p>
          <a:p>
            <a:pPr>
              <a:buNone/>
            </a:pPr>
            <a:endParaRPr lang="ru-RU" sz="2400" b="1" i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Aharoni" pitchFamily="2" charset="-79"/>
            </a:endParaRPr>
          </a:p>
          <a:p>
            <a:pPr>
              <a:buNone/>
            </a:pP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                                           </a:t>
            </a:r>
          </a:p>
          <a:p>
            <a:endParaRPr lang="ru-RU" sz="2400" b="1" i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Aharoni" pitchFamily="2" charset="-79"/>
            </a:endParaRPr>
          </a:p>
          <a:p>
            <a:endParaRPr lang="ru-RU" sz="2400" b="1" i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Aharoni" pitchFamily="2" charset="-79"/>
            </a:endParaRPr>
          </a:p>
          <a:p>
            <a:endParaRPr lang="ru-RU" sz="2000" b="1" i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+mj-ea"/>
              <a:cs typeface="Aharoni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43570" y="5000636"/>
            <a:ext cx="350043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Руководитель проекта - </a:t>
            </a: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Гурьева Вера Сергеевна, </a:t>
            </a:r>
            <a:r>
              <a:rPr lang="ru-RU" sz="16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учитель истории и обществознания </a:t>
            </a:r>
          </a:p>
          <a:p>
            <a:pPr>
              <a:buNone/>
            </a:pPr>
            <a:r>
              <a:rPr lang="ru-RU" sz="16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   МБОУ «СОШ №22 с УИОП –ЦО» Советского района </a:t>
            </a:r>
          </a:p>
          <a:p>
            <a:pPr>
              <a:buNone/>
            </a:pPr>
            <a:r>
              <a:rPr lang="ru-RU" sz="16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haroni" pitchFamily="2" charset="-79"/>
              </a:rPr>
              <a:t>г. Казани</a:t>
            </a:r>
            <a:endParaRPr lang="ru-RU" b="1" i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Aharoni" pitchFamily="2" charset="-79"/>
            </a:endParaRP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9552" y="1916832"/>
            <a:ext cx="4176464" cy="2954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220072" y="188640"/>
            <a:ext cx="39239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Фамильная честь, интерес к своему роду – это ветви большого дерева, имя которому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патриотизм.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4" descr="C:\Users\User\Desktop\155386668436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7" y="2564904"/>
            <a:ext cx="1874800" cy="241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72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презентации Вклад в будущее">
  <a:themeElements>
    <a:clrScheme name="Вклад">
      <a:dk1>
        <a:srgbClr val="000000"/>
      </a:dk1>
      <a:lt1>
        <a:srgbClr val="FFFFFF"/>
      </a:lt1>
      <a:dk2>
        <a:srgbClr val="414241"/>
      </a:dk2>
      <a:lt2>
        <a:srgbClr val="B3B4B3"/>
      </a:lt2>
      <a:accent1>
        <a:srgbClr val="00642D"/>
      </a:accent1>
      <a:accent2>
        <a:srgbClr val="008841"/>
      </a:accent2>
      <a:accent3>
        <a:srgbClr val="F6A429"/>
      </a:accent3>
      <a:accent4>
        <a:srgbClr val="7E388A"/>
      </a:accent4>
      <a:accent5>
        <a:srgbClr val="019E8B"/>
      </a:accent5>
      <a:accent6>
        <a:srgbClr val="00A2DA"/>
      </a:accent6>
      <a:hlink>
        <a:srgbClr val="000000"/>
      </a:hlink>
      <a:folHlink>
        <a:srgbClr val="898A89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1604</TotalTime>
  <Words>780</Words>
  <Application>Microsoft Office PowerPoint</Application>
  <PresentationFormat>Экран (4:3)</PresentationFormat>
  <Paragraphs>86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Воздушный поток</vt:lpstr>
      <vt:lpstr>Тема презентации Вклад в будущее</vt:lpstr>
      <vt:lpstr>Презентация PowerPoint</vt:lpstr>
      <vt:lpstr>Презентация PowerPoint</vt:lpstr>
      <vt:lpstr>«Технология 4К »</vt:lpstr>
      <vt:lpstr> </vt:lpstr>
      <vt:lpstr>          Проблема: </vt:lpstr>
      <vt:lpstr>             Актуальность и                                                                         оригинальность                               проекта</vt:lpstr>
      <vt:lpstr>Цель и задача: </vt:lpstr>
      <vt:lpstr>Презентация PowerPoint</vt:lpstr>
      <vt:lpstr>Презентация PowerPoint</vt:lpstr>
      <vt:lpstr>Презентация PowerPoint</vt:lpstr>
      <vt:lpstr>lll– этап. Актуализация выбранных форм,      приемов и методов. (коммуникация)           Данный этап представляет собой проведение различных встреч, посещение родных в поисках необходимой информации…           </vt:lpstr>
      <vt:lpstr>IV – этап. Работа по созданию видеосюжета. </vt:lpstr>
      <vt:lpstr>Презентация PowerPoint</vt:lpstr>
      <vt:lpstr>Достигнутый       результат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User</cp:lastModifiedBy>
  <cp:revision>170</cp:revision>
  <dcterms:created xsi:type="dcterms:W3CDTF">2013-11-14T12:17:24Z</dcterms:created>
  <dcterms:modified xsi:type="dcterms:W3CDTF">2020-12-17T05:44:10Z</dcterms:modified>
</cp:coreProperties>
</file>